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1"/>
  </p:notesMasterIdLst>
  <p:handoutMasterIdLst>
    <p:handoutMasterId r:id="rId32"/>
  </p:handoutMasterIdLst>
  <p:sldIdLst>
    <p:sldId id="256" r:id="rId5"/>
    <p:sldId id="270" r:id="rId6"/>
    <p:sldId id="259" r:id="rId7"/>
    <p:sldId id="284" r:id="rId8"/>
    <p:sldId id="260" r:id="rId9"/>
    <p:sldId id="273" r:id="rId10"/>
    <p:sldId id="261" r:id="rId11"/>
    <p:sldId id="272" r:id="rId12"/>
    <p:sldId id="271" r:id="rId13"/>
    <p:sldId id="277" r:id="rId14"/>
    <p:sldId id="262" r:id="rId15"/>
    <p:sldId id="263" r:id="rId16"/>
    <p:sldId id="264" r:id="rId17"/>
    <p:sldId id="265" r:id="rId18"/>
    <p:sldId id="269" r:id="rId19"/>
    <p:sldId id="266" r:id="rId20"/>
    <p:sldId id="274" r:id="rId21"/>
    <p:sldId id="275" r:id="rId22"/>
    <p:sldId id="267" r:id="rId23"/>
    <p:sldId id="276" r:id="rId24"/>
    <p:sldId id="278" r:id="rId25"/>
    <p:sldId id="283"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70" autoAdjust="0"/>
  </p:normalViewPr>
  <p:slideViewPr>
    <p:cSldViewPr snapToGrid="0" snapToObjects="1">
      <p:cViewPr varScale="1">
        <p:scale>
          <a:sx n="132" d="100"/>
          <a:sy n="132" d="100"/>
        </p:scale>
        <p:origin x="-704"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png"/><Relationship Id="rId8"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0.emf"/><Relationship Id="rId10" Type="http://schemas.openxmlformats.org/officeDocument/2006/relationships/image" Target="../media/image31.emf"/><Relationship Id="rId11"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29.emf"/><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26.xml.rels><?xml version="1.0" encoding="UTF-8" standalone="yes"?>
<Relationships xmlns="http://schemas.openxmlformats.org/package/2006/relationships"><Relationship Id="rId11" Type="http://schemas.openxmlformats.org/officeDocument/2006/relationships/image" Target="../media/image55.emf"/><Relationship Id="rId12" Type="http://schemas.openxmlformats.org/officeDocument/2006/relationships/image" Target="../media/image56.emf"/><Relationship Id="rId13" Type="http://schemas.openxmlformats.org/officeDocument/2006/relationships/image" Target="../media/image57.emf"/><Relationship Id="rId14" Type="http://schemas.openxmlformats.org/officeDocument/2006/relationships/image" Target="../media/image58.emf"/><Relationship Id="rId15"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image" Target="../media/image5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a:bodyPr>
          <a:lstStyle/>
          <a:p>
            <a:pPr algn="r"/>
            <a:r>
              <a:rPr kumimoji="1" lang="ja-JP" altLang="en-US" sz="2000" dirty="0" smtClean="0">
                <a:solidFill>
                  <a:schemeClr val="tx1"/>
                </a:solidFill>
                <a:latin typeface="+mj-ea"/>
                <a:ea typeface="+mj-ea"/>
              </a:rPr>
              <a:t>名古屋大学大学院理学研究科</a:t>
            </a:r>
            <a:r>
              <a:rPr kumimoji="1" lang="en-US" altLang="ja-JP" sz="2000" dirty="0">
                <a:solidFill>
                  <a:schemeClr val="tx1"/>
                </a:solidFill>
                <a:latin typeface="+mj-ea"/>
                <a:ea typeface="+mj-ea"/>
              </a:rPr>
              <a:t> </a:t>
            </a:r>
            <a:r>
              <a:rPr kumimoji="1" lang="ja-JP" altLang="en-US" sz="2000" dirty="0" smtClean="0">
                <a:solidFill>
                  <a:schemeClr val="tx1"/>
                </a:solidFill>
                <a:latin typeface="+mj-ea"/>
                <a:ea typeface="+mj-ea"/>
              </a:rPr>
              <a:t>理論宇宙物理学研究室</a:t>
            </a:r>
            <a:r>
              <a:rPr kumimoji="1" lang="en-US" altLang="ja-JP" sz="2000" dirty="0">
                <a:solidFill>
                  <a:schemeClr val="tx1"/>
                </a:solidFill>
                <a:latin typeface="+mj-ea"/>
                <a:ea typeface="+mj-ea"/>
              </a:rPr>
              <a:t> </a:t>
            </a:r>
            <a:r>
              <a:rPr kumimoji="1" lang="en-US" altLang="ja-JP" sz="2000" dirty="0" smtClean="0">
                <a:solidFill>
                  <a:schemeClr val="tx1"/>
                </a:solidFill>
                <a:latin typeface="+mj-ea"/>
              </a:rPr>
              <a:t>M</a:t>
            </a:r>
            <a:r>
              <a:rPr kumimoji="1" lang="en-US" altLang="ja-JP" sz="2000" dirty="0">
                <a:solidFill>
                  <a:schemeClr val="tx1"/>
                </a:solidFill>
                <a:latin typeface="+mj-ea"/>
              </a:rPr>
              <a:t>1</a:t>
            </a:r>
            <a:r>
              <a:rPr kumimoji="1" lang="en-US" altLang="ja-JP" sz="2000" dirty="0" smtClean="0">
                <a:solidFill>
                  <a:schemeClr val="tx1"/>
                </a:solidFill>
                <a:latin typeface="+mj-ea"/>
              </a:rPr>
              <a:t> </a:t>
            </a:r>
            <a:r>
              <a:rPr kumimoji="1" lang="ja-JP" altLang="en-US" sz="2000" dirty="0" smtClean="0">
                <a:solidFill>
                  <a:schemeClr val="tx1"/>
                </a:solidFill>
                <a:latin typeface="+mj-ea"/>
              </a:rPr>
              <a:t>磯谷和</a:t>
            </a:r>
            <a:r>
              <a:rPr kumimoji="1" lang="ja-JP" altLang="en-US" sz="2000" dirty="0">
                <a:solidFill>
                  <a:schemeClr val="tx1"/>
                </a:solidFill>
                <a:latin typeface="+mj-ea"/>
              </a:rPr>
              <a:t>秀</a:t>
            </a:r>
            <a:endParaRPr kumimoji="1" lang="en-US" altLang="ja-JP" sz="2000" dirty="0">
              <a:solidFill>
                <a:schemeClr val="tx1"/>
              </a:solidFill>
              <a:latin typeface="+mj-ea"/>
            </a:endParaRPr>
          </a:p>
          <a:p>
            <a:pPr algn="r"/>
            <a:r>
              <a:rPr kumimoji="1" lang="ja-JP" altLang="ja-JP" sz="2000" dirty="0" smtClean="0">
                <a:solidFill>
                  <a:schemeClr val="tx1"/>
                </a:solidFill>
                <a:latin typeface="+mj-ea"/>
                <a:ea typeface="+mj-ea"/>
              </a:rPr>
              <a:t>　</a:t>
            </a:r>
            <a:r>
              <a:rPr kumimoji="1" lang="ja-JP" altLang="en-US" sz="2000" dirty="0" smtClean="0">
                <a:solidFill>
                  <a:schemeClr val="tx1"/>
                </a:solidFill>
                <a:latin typeface="+mj-ea"/>
                <a:ea typeface="+mj-ea"/>
              </a:rPr>
              <a:t>指導教官</a:t>
            </a:r>
            <a:r>
              <a:rPr kumimoji="1" lang="en-US" altLang="ja-JP" sz="2000" dirty="0" smtClean="0">
                <a:solidFill>
                  <a:schemeClr val="tx1"/>
                </a:solidFill>
                <a:latin typeface="+mj-ea"/>
                <a:ea typeface="+mj-ea"/>
              </a:rPr>
              <a:t> </a:t>
            </a:r>
            <a:r>
              <a:rPr kumimoji="1" lang="ja-JP" altLang="en-US" sz="2000" dirty="0" smtClean="0">
                <a:solidFill>
                  <a:schemeClr val="tx1"/>
                </a:solidFill>
                <a:latin typeface="+mj-ea"/>
                <a:ea typeface="+mj-ea"/>
              </a:rPr>
              <a:t>小林浩</a:t>
            </a:r>
            <a:endParaRPr kumimoji="1" lang="ja-JP" altLang="en-US" sz="20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Tree>
    <p:extLst>
      <p:ext uri="{BB962C8B-B14F-4D97-AF65-F5344CB8AC3E}">
        <p14:creationId xmlns:p14="http://schemas.microsoft.com/office/powerpoint/2010/main" val="108614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469991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2294716" y="2082783"/>
            <a:ext cx="6272291" cy="3145069"/>
            <a:chOff x="2242353" y="2972608"/>
            <a:chExt cx="6272291"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2242353" y="3560305"/>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076111" cy="998545"/>
            <a:chOff x="1704256" y="3153410"/>
            <a:chExt cx="5076111"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919279" y="3153410"/>
              <a:ext cx="1983874" cy="369332"/>
            </a:xfrm>
            <a:prstGeom prst="rect">
              <a:avLst/>
            </a:prstGeom>
            <a:noFill/>
          </p:spPr>
          <p:txBody>
            <a:bodyPr wrap="none" rtlCol="0">
              <a:spAutoFit/>
            </a:bodyPr>
            <a:lstStyle/>
            <a:p>
              <a:r>
                <a:rPr kumimoji="1" lang="ja-JP" altLang="en-US" dirty="0" smtClean="0"/>
                <a:t>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衝突カスケード</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grpSp>
        <p:nvGrpSpPr>
          <p:cNvPr id="146" name="図形グループ 145"/>
          <p:cNvGrpSpPr/>
          <p:nvPr/>
        </p:nvGrpSpPr>
        <p:grpSpPr>
          <a:xfrm>
            <a:off x="3208036" y="1507456"/>
            <a:ext cx="444155" cy="427142"/>
            <a:chOff x="3807098" y="2128725"/>
            <a:chExt cx="444155" cy="427142"/>
          </a:xfrm>
        </p:grpSpPr>
        <p:sp>
          <p:nvSpPr>
            <p:cNvPr id="147" name="円/楕円 146"/>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8" name="図形グループ 157"/>
          <p:cNvGrpSpPr/>
          <p:nvPr/>
        </p:nvGrpSpPr>
        <p:grpSpPr>
          <a:xfrm>
            <a:off x="2297942" y="1327608"/>
            <a:ext cx="756370" cy="1167588"/>
            <a:chOff x="7583577" y="2237228"/>
            <a:chExt cx="756370" cy="1167588"/>
          </a:xfrm>
        </p:grpSpPr>
        <p:grpSp>
          <p:nvGrpSpPr>
            <p:cNvPr id="159" name="図形グループ 158"/>
            <p:cNvGrpSpPr/>
            <p:nvPr/>
          </p:nvGrpSpPr>
          <p:grpSpPr>
            <a:xfrm>
              <a:off x="7701439" y="2809845"/>
              <a:ext cx="638508" cy="594971"/>
              <a:chOff x="2327654" y="2845730"/>
              <a:chExt cx="638508" cy="594971"/>
            </a:xfrm>
          </p:grpSpPr>
          <p:sp>
            <p:nvSpPr>
              <p:cNvPr id="184" name="円/楕円 18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0" name="図形グループ 159"/>
            <p:cNvGrpSpPr/>
            <p:nvPr/>
          </p:nvGrpSpPr>
          <p:grpSpPr>
            <a:xfrm>
              <a:off x="7583577" y="2237228"/>
              <a:ext cx="638508" cy="594971"/>
              <a:chOff x="2327654" y="2845730"/>
              <a:chExt cx="638508" cy="594971"/>
            </a:xfrm>
          </p:grpSpPr>
          <p:sp>
            <p:nvSpPr>
              <p:cNvPr id="161" name="円/楕円 1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07" name="下矢印 206"/>
          <p:cNvSpPr/>
          <p:nvPr/>
        </p:nvSpPr>
        <p:spPr>
          <a:xfrm rot="4700068">
            <a:off x="2906931" y="16771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8" name="図形グループ 207"/>
          <p:cNvGrpSpPr/>
          <p:nvPr/>
        </p:nvGrpSpPr>
        <p:grpSpPr>
          <a:xfrm>
            <a:off x="1587280" y="1485970"/>
            <a:ext cx="532776" cy="996096"/>
            <a:chOff x="6872915" y="2395590"/>
            <a:chExt cx="532776" cy="996096"/>
          </a:xfrm>
        </p:grpSpPr>
        <p:grpSp>
          <p:nvGrpSpPr>
            <p:cNvPr id="209" name="図形グループ 208"/>
            <p:cNvGrpSpPr>
              <a:grpSpLocks noChangeAspect="1"/>
            </p:cNvGrpSpPr>
            <p:nvPr/>
          </p:nvGrpSpPr>
          <p:grpSpPr>
            <a:xfrm>
              <a:off x="6872915" y="2395590"/>
              <a:ext cx="383113" cy="356983"/>
              <a:chOff x="2327654" y="2845730"/>
              <a:chExt cx="638508" cy="594971"/>
            </a:xfrm>
          </p:grpSpPr>
          <p:sp>
            <p:nvSpPr>
              <p:cNvPr id="258" name="円/楕円 25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0" name="図形グループ 209"/>
            <p:cNvGrpSpPr>
              <a:grpSpLocks noChangeAspect="1"/>
            </p:cNvGrpSpPr>
            <p:nvPr/>
          </p:nvGrpSpPr>
          <p:grpSpPr>
            <a:xfrm>
              <a:off x="6951866" y="2716215"/>
              <a:ext cx="383103" cy="356983"/>
              <a:chOff x="2327654" y="2845730"/>
              <a:chExt cx="638508" cy="594971"/>
            </a:xfrm>
          </p:grpSpPr>
          <p:sp>
            <p:nvSpPr>
              <p:cNvPr id="235" name="円/楕円 23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1" name="図形グループ 210"/>
            <p:cNvGrpSpPr>
              <a:grpSpLocks noChangeAspect="1"/>
            </p:cNvGrpSpPr>
            <p:nvPr/>
          </p:nvGrpSpPr>
          <p:grpSpPr>
            <a:xfrm>
              <a:off x="7022588" y="3034703"/>
              <a:ext cx="383103" cy="356983"/>
              <a:chOff x="2327654" y="2845730"/>
              <a:chExt cx="638508" cy="594971"/>
            </a:xfrm>
          </p:grpSpPr>
          <p:sp>
            <p:nvSpPr>
              <p:cNvPr id="212" name="円/楕円 21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281" name="図形グループ 280"/>
          <p:cNvGrpSpPr/>
          <p:nvPr/>
        </p:nvGrpSpPr>
        <p:grpSpPr>
          <a:xfrm>
            <a:off x="693971" y="1639626"/>
            <a:ext cx="745869" cy="1023529"/>
            <a:chOff x="5979606" y="2549246"/>
            <a:chExt cx="745869" cy="1023529"/>
          </a:xfrm>
        </p:grpSpPr>
        <p:grpSp>
          <p:nvGrpSpPr>
            <p:cNvPr id="282" name="図形グループ 281"/>
            <p:cNvGrpSpPr>
              <a:grpSpLocks noChangeAspect="1"/>
            </p:cNvGrpSpPr>
            <p:nvPr/>
          </p:nvGrpSpPr>
          <p:grpSpPr>
            <a:xfrm>
              <a:off x="6232253" y="2959408"/>
              <a:ext cx="229868" cy="214190"/>
              <a:chOff x="2327654" y="2845730"/>
              <a:chExt cx="638508" cy="594971"/>
            </a:xfrm>
          </p:grpSpPr>
          <p:sp>
            <p:nvSpPr>
              <p:cNvPr id="451" name="円/楕円 45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3" name="図形グループ 282"/>
            <p:cNvGrpSpPr>
              <a:grpSpLocks noChangeAspect="1"/>
            </p:cNvGrpSpPr>
            <p:nvPr/>
          </p:nvGrpSpPr>
          <p:grpSpPr>
            <a:xfrm>
              <a:off x="6318075" y="3149872"/>
              <a:ext cx="229862" cy="214190"/>
              <a:chOff x="2327654" y="2845730"/>
              <a:chExt cx="638508" cy="594971"/>
            </a:xfrm>
          </p:grpSpPr>
          <p:sp>
            <p:nvSpPr>
              <p:cNvPr id="428" name="円/楕円 42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4" name="図形グループ 283"/>
            <p:cNvGrpSpPr>
              <a:grpSpLocks noChangeAspect="1"/>
            </p:cNvGrpSpPr>
            <p:nvPr/>
          </p:nvGrpSpPr>
          <p:grpSpPr>
            <a:xfrm>
              <a:off x="5979606" y="2629675"/>
              <a:ext cx="229868" cy="214190"/>
              <a:chOff x="2327654" y="2845730"/>
              <a:chExt cx="638508" cy="594971"/>
            </a:xfrm>
          </p:grpSpPr>
          <p:sp>
            <p:nvSpPr>
              <p:cNvPr id="405" name="円/楕円 40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5" name="図形グループ 284"/>
            <p:cNvGrpSpPr>
              <a:grpSpLocks noChangeAspect="1"/>
            </p:cNvGrpSpPr>
            <p:nvPr/>
          </p:nvGrpSpPr>
          <p:grpSpPr>
            <a:xfrm>
              <a:off x="6099962" y="2800601"/>
              <a:ext cx="229862" cy="214190"/>
              <a:chOff x="2327654" y="2845730"/>
              <a:chExt cx="638508" cy="594971"/>
            </a:xfrm>
          </p:grpSpPr>
          <p:sp>
            <p:nvSpPr>
              <p:cNvPr id="382" name="円/楕円 3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円/楕円 3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円/楕円 3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a:grpSpLocks noChangeAspect="1"/>
            </p:cNvGrpSpPr>
            <p:nvPr/>
          </p:nvGrpSpPr>
          <p:grpSpPr>
            <a:xfrm>
              <a:off x="6316062" y="3358585"/>
              <a:ext cx="229868" cy="214190"/>
              <a:chOff x="2327654" y="2845730"/>
              <a:chExt cx="638508" cy="594971"/>
            </a:xfrm>
          </p:grpSpPr>
          <p:sp>
            <p:nvSpPr>
              <p:cNvPr id="359" name="円/楕円 3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0" name="円/楕円 3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円/楕円 3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円/楕円 3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3" name="円/楕円 3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円/楕円 3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円/楕円 3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7" name="図形グループ 286"/>
            <p:cNvGrpSpPr>
              <a:grpSpLocks noChangeAspect="1"/>
            </p:cNvGrpSpPr>
            <p:nvPr/>
          </p:nvGrpSpPr>
          <p:grpSpPr>
            <a:xfrm>
              <a:off x="6495613" y="3239858"/>
              <a:ext cx="229862" cy="214190"/>
              <a:chOff x="2327654" y="2845730"/>
              <a:chExt cx="638508" cy="594971"/>
            </a:xfrm>
          </p:grpSpPr>
          <p:sp>
            <p:nvSpPr>
              <p:cNvPr id="336" name="円/楕円 3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円/楕円 3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円/楕円 3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円/楕円 3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円/楕円 3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円/楕円 3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7" name="円/楕円 3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円/楕円 3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8" name="図形グループ 287"/>
            <p:cNvGrpSpPr>
              <a:grpSpLocks noChangeAspect="1"/>
            </p:cNvGrpSpPr>
            <p:nvPr/>
          </p:nvGrpSpPr>
          <p:grpSpPr>
            <a:xfrm>
              <a:off x="6189606" y="2549246"/>
              <a:ext cx="229868" cy="214190"/>
              <a:chOff x="2327654" y="2845730"/>
              <a:chExt cx="638508" cy="594971"/>
            </a:xfrm>
          </p:grpSpPr>
          <p:sp>
            <p:nvSpPr>
              <p:cNvPr id="313" name="円/楕円 3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9" name="図形グループ 288"/>
            <p:cNvGrpSpPr>
              <a:grpSpLocks noChangeAspect="1"/>
            </p:cNvGrpSpPr>
            <p:nvPr/>
          </p:nvGrpSpPr>
          <p:grpSpPr>
            <a:xfrm>
              <a:off x="6305802" y="2717503"/>
              <a:ext cx="229862" cy="214190"/>
              <a:chOff x="2327654" y="2845730"/>
              <a:chExt cx="638508" cy="594971"/>
            </a:xfrm>
          </p:grpSpPr>
          <p:sp>
            <p:nvSpPr>
              <p:cNvPr id="290" name="円/楕円 2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74" name="下矢印 473"/>
          <p:cNvSpPr/>
          <p:nvPr/>
        </p:nvSpPr>
        <p:spPr>
          <a:xfrm rot="4700068">
            <a:off x="2133664" y="176475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下矢印 474"/>
          <p:cNvSpPr/>
          <p:nvPr/>
        </p:nvSpPr>
        <p:spPr>
          <a:xfrm rot="4700068">
            <a:off x="1324858" y="184781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115211" y="1078515"/>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476" name="図形グループ 475"/>
          <p:cNvGrpSpPr/>
          <p:nvPr/>
        </p:nvGrpSpPr>
        <p:grpSpPr>
          <a:xfrm>
            <a:off x="519668" y="2866293"/>
            <a:ext cx="3651209" cy="2108735"/>
            <a:chOff x="6097632" y="3093495"/>
            <a:chExt cx="2963457" cy="1472511"/>
          </a:xfrm>
        </p:grpSpPr>
        <p:cxnSp>
          <p:nvCxnSpPr>
            <p:cNvPr id="477" name="直線矢印コネクタ 476"/>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8" name="直線矢印コネクタ 477"/>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9" name="テキスト ボックス 478"/>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80" name="テキスト ボックス 479"/>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81" name="直線コネクタ 480"/>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直線コネクタ 481"/>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3" name="直線コネクタ 482"/>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84" name="テキスト ボックス 483"/>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485" name="テキスト ボックス 484"/>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86" name="テキスト ボックス 485"/>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487" name="図形グループ 486"/>
          <p:cNvGrpSpPr/>
          <p:nvPr/>
        </p:nvGrpSpPr>
        <p:grpSpPr>
          <a:xfrm>
            <a:off x="5505620" y="3226930"/>
            <a:ext cx="3651209" cy="1748099"/>
            <a:chOff x="4300251" y="4908569"/>
            <a:chExt cx="2963457" cy="1220682"/>
          </a:xfrm>
        </p:grpSpPr>
        <p:grpSp>
          <p:nvGrpSpPr>
            <p:cNvPr id="488" name="図形グループ 487"/>
            <p:cNvGrpSpPr/>
            <p:nvPr/>
          </p:nvGrpSpPr>
          <p:grpSpPr>
            <a:xfrm>
              <a:off x="4300251" y="4908569"/>
              <a:ext cx="2963457" cy="1220682"/>
              <a:chOff x="6097632" y="3345324"/>
              <a:chExt cx="2963457" cy="1220682"/>
            </a:xfrm>
          </p:grpSpPr>
          <p:cxnSp>
            <p:nvCxnSpPr>
              <p:cNvPr id="490" name="直線矢印コネクタ 48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1" name="直線矢印コネクタ 49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2" name="テキスト ボックス 49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93" name="テキスト ボックス 49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94" name="直線コネクタ 493"/>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5" name="直線コネクタ 49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6" name="直線コネクタ 49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テキスト ボックス 49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99" name="テキスト ボックス 49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489" name="直線コネクタ 488"/>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下矢印 499"/>
          <p:cNvSpPr/>
          <p:nvPr/>
        </p:nvSpPr>
        <p:spPr>
          <a:xfrm rot="16200000">
            <a:off x="4232276" y="3440243"/>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57189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spTree>
    <p:extLst>
      <p:ext uri="{BB962C8B-B14F-4D97-AF65-F5344CB8AC3E}">
        <p14:creationId xmlns:p14="http://schemas.microsoft.com/office/powerpoint/2010/main" val="282236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890535"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latin typeface="Helvetica"/>
                <a:cs typeface="Helvetica"/>
              </a:rPr>
              <a:t>Genda</a:t>
            </a:r>
            <a:r>
              <a:rPr kumimoji="1" lang="en-US" altLang="ja-JP" u="sng" dirty="0" smtClean="0">
                <a:latin typeface="Helvetica"/>
                <a:cs typeface="Helvetica"/>
              </a:rPr>
              <a:t> et al. 2012,2015</a:t>
            </a:r>
            <a:endParaRPr kumimoji="1" lang="ja-JP" altLang="en-US" u="sng" dirty="0">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latin typeface="Helvetica"/>
                <a:cs typeface="Helvetica"/>
              </a:rPr>
              <a:t>SPH</a:t>
            </a:r>
            <a:r>
              <a:rPr kumimoji="1" lang="ja-JP" altLang="en-US" dirty="0" smtClean="0"/>
              <a:t>法で巨大衝突の数値シミュレーション</a:t>
            </a:r>
            <a:endParaRPr kumimoji="1" lang="en-US" altLang="ja-JP" dirty="0" smtClean="0"/>
          </a:p>
        </p:txBody>
      </p:sp>
      <p:sp>
        <p:nvSpPr>
          <p:cNvPr id="9" name="テキスト ボックス 8"/>
          <p:cNvSpPr txBox="1"/>
          <p:nvPr/>
        </p:nvSpPr>
        <p:spPr>
          <a:xfrm>
            <a:off x="336751" y="2744088"/>
            <a:ext cx="314701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Kobayashi &amp; Tanaka 2010</a:t>
            </a:r>
            <a:endParaRPr kumimoji="1" lang="ja-JP" altLang="en-US" u="sng" dirty="0">
              <a:latin typeface="Helvetica"/>
              <a:cs typeface="Helvetica"/>
            </a:endParaRPr>
          </a:p>
        </p:txBody>
      </p:sp>
      <p:pic>
        <p:nvPicPr>
          <p:cNvPr id="11" name="図 10" descr="Genda_etal_2015_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496" y="719403"/>
            <a:ext cx="2491960" cy="1813389"/>
          </a:xfrm>
          <a:prstGeom prst="rect">
            <a:avLst/>
          </a:prstGeom>
        </p:spPr>
      </p:pic>
      <p:pic>
        <p:nvPicPr>
          <p:cNvPr id="12" name="図 11" descr="Kobayashi_and_Tanaka_2010_fig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496" y="2542414"/>
            <a:ext cx="2124082" cy="1983441"/>
          </a:xfrm>
          <a:prstGeom prst="rect">
            <a:avLst/>
          </a:prstGeom>
        </p:spPr>
      </p:pic>
      <p:sp>
        <p:nvSpPr>
          <p:cNvPr id="13" name="テキスト ボックス 12"/>
          <p:cNvSpPr txBox="1"/>
          <p:nvPr/>
        </p:nvSpPr>
        <p:spPr>
          <a:xfrm>
            <a:off x="1067984" y="3300308"/>
            <a:ext cx="4772246" cy="646331"/>
          </a:xfrm>
          <a:prstGeom prst="rect">
            <a:avLst/>
          </a:prstGeom>
          <a:noFill/>
        </p:spPr>
        <p:txBody>
          <a:bodyPr wrap="square" rtlCol="0">
            <a:spAutoFit/>
          </a:bodyPr>
          <a:lstStyle/>
          <a:p>
            <a:r>
              <a:rPr kumimoji="1" lang="ja-JP" altLang="en-US" dirty="0" smtClean="0"/>
              <a:t>微惑星円盤（軸対称）の面密度進化について解析解を求めた</a:t>
            </a:r>
            <a:endParaRPr kumimoji="1" lang="ja-JP" altLang="en-US" dirty="0"/>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Jackson &amp; Wyatt 2012</a:t>
            </a:r>
            <a:endParaRPr kumimoji="1" lang="ja-JP" altLang="en-US" u="sng" dirty="0">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t>月形成をもたらした巨大衝突に伴って放出される破片の軌道を</a:t>
            </a:r>
            <a:r>
              <a:rPr kumimoji="1" lang="en-US" altLang="ja-JP" dirty="0" smtClean="0">
                <a:latin typeface="Helvetica"/>
                <a:cs typeface="Helvetica"/>
              </a:rPr>
              <a:t>N</a:t>
            </a:r>
            <a:r>
              <a:rPr kumimoji="1" lang="ja-JP" altLang="en-US" dirty="0" smtClean="0"/>
              <a:t>体計算</a:t>
            </a:r>
            <a:endParaRPr kumimoji="1" lang="en-US" altLang="ja-JP" dirty="0" smtClean="0"/>
          </a:p>
        </p:txBody>
      </p:sp>
      <p:sp>
        <p:nvSpPr>
          <p:cNvPr id="16" name="テキスト ボックス 15"/>
          <p:cNvSpPr txBox="1"/>
          <p:nvPr/>
        </p:nvSpPr>
        <p:spPr>
          <a:xfrm>
            <a:off x="1067984" y="5937812"/>
            <a:ext cx="4332725" cy="369332"/>
          </a:xfrm>
          <a:prstGeom prst="rect">
            <a:avLst/>
          </a:prstGeom>
          <a:noFill/>
        </p:spPr>
        <p:txBody>
          <a:bodyPr wrap="none" rtlCol="0">
            <a:spAutoFit/>
          </a:bodyPr>
          <a:lstStyle/>
          <a:p>
            <a:r>
              <a:rPr kumimoji="1" lang="ja-JP" altLang="en-US" dirty="0"/>
              <a:t>ヒル圏の外から等方的に放出させる</a:t>
            </a:r>
            <a:r>
              <a:rPr kumimoji="1" lang="ja-JP" altLang="en-US" dirty="0" smtClean="0"/>
              <a:t>計算</a:t>
            </a:r>
            <a:endParaRPr kumimoji="1" lang="ja-JP" altLang="en-US" dirty="0"/>
          </a:p>
        </p:txBody>
      </p:sp>
      <p:sp>
        <p:nvSpPr>
          <p:cNvPr id="17" name="テキスト ボックス 16"/>
          <p:cNvSpPr txBox="1"/>
          <p:nvPr/>
        </p:nvSpPr>
        <p:spPr>
          <a:xfrm>
            <a:off x="1067984" y="4118168"/>
            <a:ext cx="3416320" cy="369332"/>
          </a:xfrm>
          <a:prstGeom prst="rect">
            <a:avLst/>
          </a:prstGeom>
          <a:noFill/>
        </p:spPr>
        <p:txBody>
          <a:bodyPr wrap="none" rtlCol="0">
            <a:spAutoFit/>
          </a:bodyPr>
          <a:lstStyle/>
          <a:p>
            <a:r>
              <a:rPr kumimoji="1" lang="ja-JP" altLang="en-US" dirty="0" smtClean="0"/>
              <a:t>質量分布変化を解く統計的計算</a:t>
            </a:r>
            <a:endParaRPr kumimoji="1" lang="ja-JP" altLang="en-US" dirty="0"/>
          </a:p>
        </p:txBody>
      </p:sp>
      <p:pic>
        <p:nvPicPr>
          <p:cNvPr id="18" name="図 17" descr="Jackson_and_Wyatt_2012_fig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298" y="4525855"/>
            <a:ext cx="1918280" cy="1957877"/>
          </a:xfrm>
          <a:prstGeom prst="rect">
            <a:avLst/>
          </a:prstGeom>
        </p:spPr>
      </p:pic>
      <p:sp>
        <p:nvSpPr>
          <p:cNvPr id="19" name="テキスト ボックス 18"/>
          <p:cNvSpPr txBox="1"/>
          <p:nvPr/>
        </p:nvSpPr>
        <p:spPr>
          <a:xfrm>
            <a:off x="1067983" y="2124588"/>
            <a:ext cx="2947730" cy="369332"/>
          </a:xfrm>
          <a:prstGeom prst="rect">
            <a:avLst/>
          </a:prstGeom>
          <a:noFill/>
        </p:spPr>
        <p:txBody>
          <a:bodyPr wrap="none" rtlCol="0">
            <a:spAutoFit/>
          </a:bodyPr>
          <a:lstStyle/>
          <a:p>
            <a:r>
              <a:rPr kumimoji="1" lang="ja-JP" altLang="en-US" dirty="0"/>
              <a:t>破片の最大サイズを</a:t>
            </a:r>
            <a:r>
              <a:rPr kumimoji="1" lang="ja-JP" altLang="en-US" dirty="0" smtClean="0"/>
              <a:t>求めた</a:t>
            </a:r>
            <a:endParaRPr kumimoji="1" lang="ja-JP" altLang="en-US" dirty="0"/>
          </a:p>
        </p:txBody>
      </p:sp>
    </p:spTree>
    <p:extLst>
      <p:ext uri="{BB962C8B-B14F-4D97-AF65-F5344CB8AC3E}">
        <p14:creationId xmlns:p14="http://schemas.microsoft.com/office/powerpoint/2010/main" val="18808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a:t>
            </a:r>
            <a:r>
              <a:rPr kumimoji="1" lang="ja-JP" altLang="en-US" dirty="0" smtClean="0"/>
              <a:t>できる</a:t>
            </a:r>
            <a:r>
              <a:rPr kumimoji="1" lang="ja-JP" altLang="en-US" b="1" dirty="0" smtClean="0">
                <a:solidFill>
                  <a:srgbClr val="FF0000"/>
                </a:solidFill>
              </a:rPr>
              <a:t>数値計</a:t>
            </a:r>
            <a:r>
              <a:rPr kumimoji="1" lang="ja-JP" altLang="en-US" b="1" dirty="0" smtClean="0">
                <a:solidFill>
                  <a:srgbClr val="FF0000"/>
                </a:solidFill>
              </a:rPr>
              <a:t>算法を開発</a:t>
            </a:r>
            <a:r>
              <a:rPr kumimoji="1" lang="ja-JP" altLang="en-US" dirty="0" smtClean="0"/>
              <a:t>し</a:t>
            </a:r>
            <a:r>
              <a:rPr kumimoji="1" lang="ja-JP" altLang="en-US" dirty="0" smtClean="0"/>
              <a:t>、</a:t>
            </a:r>
            <a:endParaRPr kumimoji="1" lang="en-US" altLang="ja-JP" dirty="0" smtClean="0"/>
          </a:p>
          <a:p>
            <a:pPr>
              <a:lnSpc>
                <a:spcPct val="130000"/>
              </a:lnSpc>
            </a:pPr>
            <a:r>
              <a:rPr kumimoji="1" lang="ja-JP" altLang="en-US" dirty="0" smtClean="0"/>
              <a:t>衝突</a:t>
            </a:r>
            <a:r>
              <a:rPr kumimoji="1" lang="ja-JP" altLang="en-US" dirty="0" smtClean="0"/>
              <a:t>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682388"/>
            <a:ext cx="7340471" cy="369332"/>
          </a:xfrm>
          <a:prstGeom prst="rect">
            <a:avLst/>
          </a:prstGeom>
          <a:noFill/>
        </p:spPr>
        <p:txBody>
          <a:bodyPr wrap="none" rtlCol="0">
            <a:spAutoFit/>
          </a:bodyPr>
          <a:lstStyle/>
          <a:p>
            <a:r>
              <a:rPr kumimoji="1" lang="ja-JP" altLang="en-US" dirty="0" smtClean="0"/>
              <a:t>系外で観測される「</a:t>
            </a:r>
            <a:r>
              <a:rPr kumimoji="1" lang="ja-JP" altLang="en-US" dirty="0" smtClean="0"/>
              <a:t>暖かい</a:t>
            </a:r>
            <a:r>
              <a:rPr kumimoji="1" lang="ja-JP" altLang="en-US" dirty="0"/>
              <a:t>デブリ</a:t>
            </a:r>
            <a:r>
              <a:rPr kumimoji="1" lang="ja-JP" altLang="en-US" dirty="0" smtClean="0"/>
              <a:t>円盤</a:t>
            </a:r>
            <a:r>
              <a:rPr kumimoji="1" lang="ja-JP" altLang="en-US" dirty="0" smtClean="0"/>
              <a:t>」形成過程の理解が必要である　</a:t>
            </a:r>
            <a:endParaRPr kumimoji="1" lang="ja-JP" altLang="en-US" dirty="0"/>
          </a:p>
        </p:txBody>
      </p:sp>
      <p:sp>
        <p:nvSpPr>
          <p:cNvPr id="20" name="テキスト ボックス 19"/>
          <p:cNvSpPr txBox="1"/>
          <p:nvPr/>
        </p:nvSpPr>
        <p:spPr>
          <a:xfrm>
            <a:off x="1185207" y="3676731"/>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7875880" y="3030536"/>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6965786" y="2850688"/>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7574775" y="320020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255124" y="3009050"/>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361815" y="3162706"/>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6801508" y="328783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5992702" y="337089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3106841"/>
            <a:ext cx="4108817" cy="369332"/>
          </a:xfrm>
          <a:prstGeom prst="rect">
            <a:avLst/>
          </a:prstGeom>
          <a:noFill/>
        </p:spPr>
        <p:txBody>
          <a:bodyPr wrap="none" rtlCol="0">
            <a:spAutoFit/>
          </a:bodyPr>
          <a:lstStyle/>
          <a:p>
            <a:r>
              <a:rPr kumimoji="1" lang="ja-JP" altLang="en-US" dirty="0" smtClean="0"/>
              <a:t>惑星からの重力による破片分布の変化</a:t>
            </a:r>
            <a:endParaRPr kumimoji="1" lang="ja-JP" altLang="en-US" dirty="0"/>
          </a:p>
        </p:txBody>
      </p:sp>
      <p:sp>
        <p:nvSpPr>
          <p:cNvPr id="355" name="テキスト ボックス 354"/>
          <p:cNvSpPr txBox="1"/>
          <p:nvPr/>
        </p:nvSpPr>
        <p:spPr>
          <a:xfrm>
            <a:off x="466167" y="2615799"/>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r>
              <a:rPr kumimoji="1" lang="ja-JP" altLang="ja-JP" dirty="0" smtClean="0"/>
              <a:t>　</a:t>
            </a:r>
            <a:r>
              <a:rPr kumimoji="1" lang="en-US" altLang="ja-JP" dirty="0" smtClean="0"/>
              <a:t>N</a:t>
            </a:r>
            <a:r>
              <a:rPr kumimoji="1" lang="ja-JP" altLang="en-US" dirty="0" smtClean="0"/>
              <a:t>体計算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Tree>
    <p:extLst>
      <p:ext uri="{BB962C8B-B14F-4D97-AF65-F5344CB8AC3E}">
        <p14:creationId xmlns:p14="http://schemas.microsoft.com/office/powerpoint/2010/main" val="3531842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　統計的手法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386965" y="1805397"/>
            <a:ext cx="5032147" cy="369332"/>
          </a:xfrm>
          <a:prstGeom prst="rect">
            <a:avLst/>
          </a:prstGeom>
          <a:noFill/>
        </p:spPr>
        <p:txBody>
          <a:bodyPr wrap="none" rtlCol="0">
            <a:spAutoFit/>
          </a:bodyPr>
          <a:lstStyle/>
          <a:p>
            <a:r>
              <a:rPr kumimoji="1" lang="ja-JP" altLang="en-US" dirty="0" smtClean="0"/>
              <a:t>ターゲット粒子のまわりに扇形領域を形成する</a:t>
            </a:r>
            <a:endParaRPr kumimoji="1" lang="ja-JP" altLang="en-US" dirty="0"/>
          </a:p>
        </p:txBody>
      </p:sp>
      <p:grpSp>
        <p:nvGrpSpPr>
          <p:cNvPr id="8" name="図形グループ 7"/>
          <p:cNvGrpSpPr/>
          <p:nvPr/>
        </p:nvGrpSpPr>
        <p:grpSpPr>
          <a:xfrm>
            <a:off x="660421" y="2120487"/>
            <a:ext cx="4927557" cy="2862886"/>
            <a:chOff x="903682" y="2801666"/>
            <a:chExt cx="3922490" cy="2199705"/>
          </a:xfrm>
        </p:grpSpPr>
        <p:grpSp>
          <p:nvGrpSpPr>
            <p:cNvPr id="9" name="図形グループ 8"/>
            <p:cNvGrpSpPr>
              <a:grpSpLocks noChangeAspect="1"/>
            </p:cNvGrpSpPr>
            <p:nvPr/>
          </p:nvGrpSpPr>
          <p:grpSpPr>
            <a:xfrm>
              <a:off x="1016004" y="2801666"/>
              <a:ext cx="3810168" cy="2199705"/>
              <a:chOff x="375921" y="1285853"/>
              <a:chExt cx="5080226" cy="2932940"/>
            </a:xfrm>
          </p:grpSpPr>
          <p:pic>
            <p:nvPicPr>
              <p:cNvPr id="11" name="図 10"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1" y="1285853"/>
                <a:ext cx="4612640" cy="2677581"/>
              </a:xfrm>
              <a:prstGeom prst="rect">
                <a:avLst/>
              </a:prstGeom>
            </p:spPr>
          </p:pic>
          <p:sp>
            <p:nvSpPr>
              <p:cNvPr id="12" name="線吹き出し 1 (枠付き) 11"/>
              <p:cNvSpPr/>
              <p:nvPr/>
            </p:nvSpPr>
            <p:spPr>
              <a:xfrm>
                <a:off x="2202670" y="3809098"/>
                <a:ext cx="1968359" cy="409695"/>
              </a:xfrm>
              <a:prstGeom prst="borderCallout1">
                <a:avLst>
                  <a:gd name="adj1" fmla="val -1250"/>
                  <a:gd name="adj2" fmla="val 49698"/>
                  <a:gd name="adj3" fmla="val -266051"/>
                  <a:gd name="adj4" fmla="val 26354"/>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640078" y="1701730"/>
                <a:ext cx="1816069" cy="415876"/>
              </a:xfrm>
              <a:prstGeom prst="borderCallout1">
                <a:avLst>
                  <a:gd name="adj1" fmla="val 49492"/>
                  <a:gd name="adj2" fmla="val -974"/>
                  <a:gd name="adj3" fmla="val 156574"/>
                  <a:gd name="adj4" fmla="val -19488"/>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3" name="テキスト ボックス 2"/>
          <p:cNvSpPr txBox="1"/>
          <p:nvPr/>
        </p:nvSpPr>
        <p:spPr>
          <a:xfrm>
            <a:off x="369273" y="900739"/>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4165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4165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79" name="テキスト ボックス 78"/>
          <p:cNvSpPr txBox="1"/>
          <p:nvPr/>
        </p:nvSpPr>
        <p:spPr>
          <a:xfrm>
            <a:off x="6846599" y="5090620"/>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
        <p:nvSpPr>
          <p:cNvPr id="80" name="テキスト ボックス 79"/>
          <p:cNvSpPr txBox="1"/>
          <p:nvPr/>
        </p:nvSpPr>
        <p:spPr>
          <a:xfrm>
            <a:off x="3808013" y="295890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2952</TotalTime>
  <Words>1189</Words>
  <Application>Microsoft Macintosh PowerPoint</Application>
  <PresentationFormat>画面に合わせる (4:3)</PresentationFormat>
  <Paragraphs>281</Paragraphs>
  <Slides>26</Slides>
  <Notes>5</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手法　N体計算</vt:lpstr>
      <vt:lpstr>手法　統計的手法</vt:lpstr>
      <vt:lpstr>デブリ円盤内の衝突破壊</vt:lpstr>
      <vt:lpstr>PowerPoint プレゼンテーション</vt:lpstr>
      <vt:lpstr>結果</vt:lpstr>
      <vt:lpstr>議論</vt:lpstr>
      <vt:lpstr>まとめ</vt:lpstr>
      <vt:lpstr>PowerPoint プレゼンテーション</vt:lpstr>
      <vt:lpstr>背景</vt:lpstr>
      <vt:lpstr>N体計算のテスト</vt:lpstr>
      <vt:lpstr>N体計算のテスト</vt:lpstr>
      <vt:lpstr>N体計算のコスト</vt:lpstr>
      <vt:lpstr>統計的手法のテスト</vt:lpstr>
      <vt:lpstr>衝突カスケード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603</cp:revision>
  <dcterms:created xsi:type="dcterms:W3CDTF">2010-04-12T23:12:02Z</dcterms:created>
  <dcterms:modified xsi:type="dcterms:W3CDTF">2017-07-18T18:11:04Z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